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8" r:id="rId3"/>
    <p:sldId id="260" r:id="rId4"/>
    <p:sldId id="276" r:id="rId5"/>
    <p:sldId id="308" r:id="rId6"/>
    <p:sldId id="261" r:id="rId7"/>
    <p:sldId id="301" r:id="rId8"/>
    <p:sldId id="302" r:id="rId9"/>
    <p:sldId id="303" r:id="rId10"/>
    <p:sldId id="304" r:id="rId11"/>
    <p:sldId id="305" r:id="rId12"/>
    <p:sldId id="306" r:id="rId13"/>
    <p:sldId id="307" r:id="rId14"/>
  </p:sldIdLst>
  <p:sldSz cx="9144000" cy="6858000" type="screen4x3"/>
  <p:notesSz cx="6797675" cy="99282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3" autoAdjust="0"/>
    <p:restoredTop sz="91839" autoAdjust="0"/>
  </p:normalViewPr>
  <p:slideViewPr>
    <p:cSldViewPr>
      <p:cViewPr varScale="1">
        <p:scale>
          <a:sx n="106" d="100"/>
          <a:sy n="106" d="100"/>
        </p:scale>
        <p:origin x="17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-2816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46289A3-BF6C-4964-9C62-BE3064B1CC0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265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F06B653-FB6F-46DA-934A-C2512F341B7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87582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Yasmin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986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Yasmin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3170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Yasmin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726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Yasmin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646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Yasmin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169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928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Cambridgeshire Community Services NHS Trust: providing services across Cambridgeshire, Peterborough, Luton and Suffolk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06B653-FB6F-46DA-934A-C2512F341B7E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660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043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84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600" y="1412776"/>
            <a:ext cx="765386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Welcome</a:t>
            </a:r>
            <a:endParaRPr lang="en-GB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7892" y="2996952"/>
            <a:ext cx="7653867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Created by Jessica Saggese and supervised by Erica Jackson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Delivered by the Huntingdon Mental Health Support Team</a:t>
            </a:r>
          </a:p>
          <a:p>
            <a:pPr lvl="0"/>
            <a:endParaRPr lang="en-GB" dirty="0"/>
          </a:p>
        </p:txBody>
      </p:sp>
      <p:sp>
        <p:nvSpPr>
          <p:cNvPr id="1028" name="Line 13"/>
          <p:cNvSpPr>
            <a:spLocks noChangeShapeType="1"/>
          </p:cNvSpPr>
          <p:nvPr/>
        </p:nvSpPr>
        <p:spPr bwMode="auto">
          <a:xfrm>
            <a:off x="251884" y="1196752"/>
            <a:ext cx="8568267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303" y="260648"/>
            <a:ext cx="890848" cy="3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0" y="3933056"/>
            <a:ext cx="9144000" cy="29599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None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8.png"/><Relationship Id="rId7" Type="http://schemas.microsoft.com/office/2007/relationships/hdphoto" Target="../media/hdphoto4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4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12" Type="http://schemas.microsoft.com/office/2007/relationships/hdphoto" Target="../media/hdphoto7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microsoft.com/office/2007/relationships/hdphoto" Target="../media/hdphoto5.wdp"/><Relationship Id="rId10" Type="http://schemas.microsoft.com/office/2007/relationships/hdphoto" Target="../media/hdphoto6.wdp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23428C82-D641-3915-5745-564D5AFAF9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18446" y="83588"/>
            <a:ext cx="1369795" cy="73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098DCF-E5ED-5EA5-1FDA-833CC1D44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24" y="99172"/>
            <a:ext cx="1369795" cy="55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6D3595B4-51A4-90C6-7E38-162EF85E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1484784"/>
            <a:ext cx="4752528" cy="4093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5400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Let’s talk anxiety!</a:t>
            </a: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D8BE331D-0CE9-D1C2-6C2D-56607B724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141" y="442702"/>
            <a:ext cx="6408712" cy="554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Mental Health Support Team!</a:t>
            </a:r>
          </a:p>
        </p:txBody>
      </p:sp>
      <p:pic>
        <p:nvPicPr>
          <p:cNvPr id="16" name="Picture 15" descr="Brain Clipart Side View PNG Transparent | OnlyGFX.com">
            <a:extLst>
              <a:ext uri="{FF2B5EF4-FFF2-40B4-BE49-F238E27FC236}">
                <a16:creationId xmlns:a16="http://schemas.microsoft.com/office/drawing/2014/main" id="{6B0BAECB-C522-C722-5238-83EEA45DE30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772" b="89123" l="9336" r="88869">
                        <a14:foregroundMark x1="44883" y1="11053" x2="44883" y2="11053"/>
                        <a14:foregroundMark x1="84740" y1="32105" x2="84740" y2="32105"/>
                        <a14:foregroundMark x1="89048" y1="37368" x2="89048" y2="37368"/>
                        <a14:foregroundMark x1="87971" y1="47368" x2="87971" y2="47368"/>
                        <a14:foregroundMark x1="89048" y1="46316" x2="89048" y2="46316"/>
                        <a14:foregroundMark x1="71813" y1="89123" x2="71813" y2="89123"/>
                        <a14:foregroundMark x1="9515" y1="30351" x2="9515" y2="30351"/>
                        <a14:foregroundMark x1="31418" y1="10702" x2="31418" y2="10702"/>
                        <a14:foregroundMark x1="41831" y1="8772" x2="41831" y2="8772"/>
                        <a14:foregroundMark x1="49013" y1="8772" x2="49013" y2="8772"/>
                        <a14:foregroundMark x1="55835" y1="9123" x2="55835" y2="9123"/>
                        <a14:foregroundMark x1="56194" y1="9123" x2="56194" y2="9123"/>
                        <a14:foregroundMark x1="57092" y1="8772" x2="57092" y2="8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07" t="6262" r="7416" b="6836"/>
          <a:stretch/>
        </p:blipFill>
        <p:spPr bwMode="auto">
          <a:xfrm flipH="1">
            <a:off x="5220072" y="1628800"/>
            <a:ext cx="3419688" cy="31676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80952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12725" y="279770"/>
            <a:ext cx="8229600" cy="69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kern="0" dirty="0">
                <a:latin typeface="Agent Orange" panose="00000400000000000000" pitchFamily="2" charset="0"/>
                <a:cs typeface="Agent Orange" panose="00000400000000000000" pitchFamily="2" charset="0"/>
              </a:rPr>
              <a:t>Who am I?</a:t>
            </a:r>
          </a:p>
        </p:txBody>
      </p:sp>
      <p:sp>
        <p:nvSpPr>
          <p:cNvPr id="2" name="Rectangle 1"/>
          <p:cNvSpPr/>
          <p:nvPr/>
        </p:nvSpPr>
        <p:spPr>
          <a:xfrm>
            <a:off x="4454820" y="3275112"/>
            <a:ext cx="234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" name="AutoShape 2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4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0" name="AutoShape 6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51752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1" name="AutoShape 8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66992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2" name="AutoShape 10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82232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3" name="AutoShape 12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97472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4" name="AutoShape 14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112712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5" name="AutoShape 16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1609558" y="89474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6" name="AutoShape 18" descr="data:image/jpg;base64,%20/9j/4AAQSkZJRgABAQEAYABgAAD/2wBDAAUDBAQEAwUEBAQFBQUGBwwIBwcHBw8LCwkMEQ8SEhEPERETFhwXExQaFRERGCEYGh0dHx8fExciJCIeJBweHx7/2wBDAQUFBQcGBw4ICA4eFBEUHh4eHh4eHh4eHh4eHh4eHh4eHh4eHh4eHh4eHh4eHh4eHh4eHh4eHh4eHh4eHh4eHh7/wAARCACbAHs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2vTDZ2mn2s9lc3NzdfZBDPavMvzjP8Snp14x6iqN1qEcLRrbQpNdNMRtRtrNk4CFR2zj3NZU+rW8egxXEipcuH83zlUIyGT7iMQMkKPT0qjoWsSXOtXMmoxlLmPFwj28SsRs54z0HA618xGUpu7BKyJb6+uf+Eght5NUklgQBpLReQpK916gAgj24OK0/DFpPcLa3ls8UMqs77kbLgOnBYdiOn4iuM1thJqc2ow4tiGBuISecHBOe/r06VteDPEVvYG5mh/eTTsN0Rl4KZxtxj7xz1NaQu9kXGetkjV8WWl9p9u0huUgP+qMQkG3A2nlffkfjVfRtXkl1KSebZcQXDlpElXCuuTkluMso6Y6UyOwm8Uu92oMTglHmYfJlTgcY+9xzWzYaTpek20dteM17OqFQSD8ik8hR2yea9TD4KpOPMOUuXdnIeLr3S3nhWKN2CsQjO2cquACfXoaYmsS+dcXN1Mtw06GJmB3EJkc+gOABXXXGgeH74bJLW5VsHG2T7ue/NYN94EuLfUo5NOmMlqygOr4Lrz1x0Ndjy+UIW3MpSbZp+GtY2Wlq1wkqqq5tQvOzkA89gVyPxrdlW0EbNpt7N9m2tHFCqZcA4LZJ6DPQ4rAm029tLC3jkXybkLyWORx0HpxU2gyS2umtJC4mVwzAh9mCMYYk9MYJPrmuGFCcY2saxfKtTtfDxU6fdW1leLc3RiCpbTyZ8peB83bAzTtS1KHSNMuryZUaSHy4rWLfx6EgD2ORXn3hXxHpelCW8m+0yXjXI8yIj5JY1yTg9OpHX61f13xJ9t8Oyag2mI095M8UEe3esSnjcOnzccd+O4rtiuVK5nKW5ch8YaZHeyTNbvaklpGaQZJwQUTjoMgEn61naV4giPiSfUmAhsXYsZpB8+wc4A/iJORiud8W2K2OmRTahPapH5IaOS3kJEp4ADsc4cAgkD0xXLt4ijdZ4JZAwjt9luNoX5uxPv8AzqK1a8fcRhdrc63xzrlq+oanHeNLJcSSI9kBIRGiNySRjkkdvWvlPUDu1C5b1mc/+PGvbL3Vr1khnvI0lU8OxcbyoIyB6e1eJ3zK19cMq7VMrkDOcDceKWHfu26lUVqz6pu9RstfuxprSW/2SB1Ii3YLoRgLk9GxjBP93Peua1CS6sfEksaSfZ1M2Y7o5DGI9DgnkEDmsmCaSK/f7NO0mpO5adChyv8AeG84GQOneuit4W1aGzgup4Ft2hVG8kgPJjJKuOcYzwR1weK+ehVt7y2OhOMjTtV0u31C7m1e4jurdRvjUuQDz1ZhzgZHbvW7oVjDeawb63ggGlMxuAoGASAVX5R0OO/sDXL3EMK6c2jSxyW1ywRUIIKsMjKgHkH8q6+2mFjoscPyKxUBioxnFejllP2jU5bFKKtoL4v8Rf2TaqtuFEsjCOMDpuP/AOumaGpZpI2keSZIllmlfktI/T8h2rmtRX7fqFrK3zBZyT7f5xXW6eFjvZV6ebtOfXFfRe05XY1jQurl6wfdJEqchixZiOTt4qzFcyO7SSKVHzDHtUGn7Ubym6xsfxBrdgtYGiAOCsg+VvQ+9aOqL2Bc0oQXdmI5VV8fKQ4zz/8AqrI8Z6NLp3h9rzRrWMrG5adNu5tpGNuO61paZZyR3DbWO1+Oex/yBWrJcPAGS4UGNhtdT0rKo1PQzlSsfO1xPbrqUa3MbxqOSu4AH/J+lb01xJHMmntarp1srxedHcZ2S7iMMOepGT34zVX4maUmm6yJpLdbmx3ho/m2kDPKE/3R9K5HUJNS1K91F7nxBGk7KJo4WmLK4wAEB6DAY49lry8TzX5TNRSLuv6pCr20UOqWmp21lPJvtLiIgp8x4U4w2cjqO1cz5umpqHywXE853NsxkAkHAAHp+tZWvX7z3UVlGttG0cYh3qvUAklt3fJPX8KNF82ASagbuEXCbV8qVNwwQfnzjgjj3yayelmnqZvVk9/I2oT4tY7vKgNJAVyXkGd20DoMd68xuv8Aj6m+Ur+8bg9Rz0r06Bl1TxfMLKVhG8zCDGWLAHj5+MHGTu4rzK9wb2cruI81sbuvU9a1w0m2xxVmfQfiS1trKxj1/wAQNFfyamVmsvJeRbRgFB3Pjoe2Cc1m6T/Z+rahLeafFb6bazMpiS9kkWKF1ALKGX35BPY4rcv9DuNe8JRaDZ6kFs7S+CRfu2QwRNk4dT1wQRgkEHFZcFpcWdo/hl9Usvs8MhmtmKEPK653RsqklSTgc18xh+VVHG+t/wABx8zvtTsb6y8TSNeQQKJYFdXVd+R6q3p1/SszXL8s6QpkbmAGPQGlu9dlurCK4uC8brCsaROSTGFGMHPfjrWVADPOkjdADX02GXs4qKO+EFY1tNAe4RcgAHdz611K8xKzY3ADkVx6TrbMCMdhnuKuQav/AKGWZ84PJ9ea6m23c6I2SsdbHJF5gZmww681fF8FUrHJwfvL2+tcHPq6KV/eBR6mtLRdTtbiUN9oTA65bpT1YXsd/wCH9TVpRHI/Oa2dbdTb7t2WxyO5+lcNPJEmLi2cHpu2mrfiTV1XQhPuwUXD0c9mrkTjzJnM+MvI1O3aCRn3RsGwgG4464B714zqsKzo14fKtk+1GESOrjdgE7S33ckcAda9A1DVmF9CzENvX5Wz1wa4TxjDZ29xd+ZD5gZRPbKclSSQcY7cZ59qWK1jdHmT90zdCWTzpz/Z8r26Kd85CBFQnBYl+Bx0PqPWpWiaW21W0vbuztre22zJceasxkJPypuQkbiOeOmDxxVO+16y1bw//YyxhrppE+zl28uKEKMk+hGc8mudt4mjup4b6SR41TzMQthZGxlM+gOeuM815UFJLm6kXVrHX+FM2MqzxFJxbbJp4yRyj5G0Z6Nz0GevNeW6gyvqFy8a7EaZyq/3QWOBXY6Vqml3OoJDHY3llFgMC1yJdr9WJ4GRxXGXh3Xc7BiwMjHJ78murCLVsqLZ7zomvx+XD/Z6farm/f7TflD5TI+S2whsqcsQc/h14ouNQ0tPEUniS4vYjf3iypew7d6QtyFA7knAJP8AKvOdRurOztmhVbU7Srb9h3I3OFXPY9apie6ZpIHdZQQkrSRsCy71B/EjPI9c15NLCvn5kTFtO6PWfEMyrdpFDcvOpVGMjLtLkqCTj0yaiMWqSwyPbzxwRrwu7jNcj4e1F5blYZ7prhYZhErHPCkcDmtjxra63fOltYI8dovzMc43e1exRVrXPShO8bmef7ZivN/9oW9yw6oJetdboTPd2XlyNtJyD/smvMf+Ee1VrnKvPkNwC2cD616f8PbW4t7Zkvf3rbgckV1TjYuEzJ8SLfh47YSBWPVs8EetZ+i3NjY3Q+0awmM/Mq5INdJ8Q9Ilv5VNrvCovJQda4iPwnLPtSTC8YJIIJ57460Qi7vUJz8j1zw3d2s8YbT9QV8/eTdnNb+sgXOjzQkkbkKj615t4S8FzWk8U9tqMqH+MBSV/Wu9vhLZ24ElwZQB97Gf/wBVUo33JuzzHVriaCyVWVzNay4O0Z4PfHpWf4wa6v8Aw4NQ02YrNFGyOI8Esp54J6cZrT8YTOUvYYZ/LlKF8ocNgcgVxfhC8mnGp6U7/KyM0eezDnH+fWoqu7sjGdJuF2YT3Ei6HHpywbcMcuFyXyMckVRura1jthNJcyic4QRFtwzjuamEkq6hcWl0CcD+HgL659qgntnllNu6hAE3PLjKZxk5J6+nFcU78yS2OHW5oeFxm8gbUJZI7FH271QMd2M4APX39jXP3JBuZSowC7YHoM1uWVv5e1WuI2eIho2GfK6jOc8gEd8Z4HFYUx3TO3ByxPHTrW9GHK2aRZoW5uorhzKjs24SsWAO4Doc/XGfwqzq7+Xdx+Xc75pRuDQjLE56Y7c1c0dbzVNWt49P+zBPPVfMuAWjjbsDxg/7vetC70uG38XSXNxdQ/aknMitHFsjJB4IXPA4+7XNTcW7dTO9y74et5ZMTssijz4wzP0LZ7fSvXo5oZ1CsAMDFefa7qFusMEMLR7hKJJSoCguSCeB9a2k1ZQmd/QetddNJPU9XCxTjynRtbW8eXZy3+8eBUthtNwpXGD3Fed65r7C3W3hldixx15rs9Fv7FI4x9pX5FG7Jq+ZNm84ch0t81vb27z3DAIAMmqVpcWEw8yNo3HY8VS1vxLosNssNxOrI/U44x3FeX6XrslldyxhibcyExMey54q5zS2IhC+57dBeooCJtFUNXumaNsPn2NcJp/iNXfDOefetiwv/tTOWb5ByT6Ue0TWhU6dihrmlbtQl1Z8JAIAhOfvNjFcjoejS2OqPIykEZyfUEV2R1zT9at7bT42AlmyWXHAx0/UitQWccmnC6KgMF2k47Cj2Stc5atX7J4f4hmjt2MMcp82QtuRYhwScE7verOpa9NDawCPT0tRNaCCRPL+VyBw3PsRWbrH9oW9zLIkWAjbseUMopPBJPr2rO1pbm+hdtSlmtWRfkjmQ/Ocdq86duc861mUJpDCgiDBwo+XY2evvUy/dGeuBWULK4a0doQwjQZk9VHAyfbJxmtROI1HsK66TTuXE37DxFJoOmXuiv5F9LcxxHcylTbOhyNpHf1PNVZNRt0nEvmSz3BUNIzsT8xA4x14Oec81ySySySpGjRQuqFy0jhQxx0BPr6d6ZGkzXhYJI7pteTI+UnrtwKxVJLW2pGx6TLaXt7YW1xZxvI7Hd5W4AsByXye3atmb7RLpkU0bESbcSD0aqvh240d1sdZ1JfKKq0PlruEQKgd8Y3HIzjtW/qniHT7xYbeOKHBwrSRgKuQMcAVhSqVZSalsdOFnKMznNNtpBeLNeyBQDxnpW7exxmMtBJ1HJVqsWEMchfKggDvVfU9JtzEZI12+wJX+VdcNj1N2ZtjHIZn+1MSuMKXPA+lVtWWy3CKOcM5PCpzn8qS101JLhVlWUpnjexIH4V2ek6Lbs8ccMIYnuRQ1oXy2OU8P6bdSzBhv8sPgZ616N9mXTtHv5mBGyykYfXaQP1rS0/QV0+QLsGCdxBFcx8T9fjsUGj26h5rkAzgfwR+n4n+VY05NyHWtGGpznhENc3Gni3XdIqqmAMEsWP51634jsp9H8OySzghjAcD/abOBXGfCf7HZS/bZFV2j/1YNbnxg8XJJ4XmjO1Zy2ducfLnjHp2r0ed2PGkrXbPEtPt2mnkhuJ7iGG5IaVxH5hXBGM45ArpPGjaLM9vNNLFPcGXzW8hw3nrjof7uAOled6lqOoWbyPHNJb/AGuPEqmTO5d2ePT2qjZ3KySMWu2CD7hYZ7+3GfWvIlRc5873/wAzm1kjs3vtHkvTPZ2cMSrlY4RGfmXqd3Y5rl5W3Su20LuYnA7c9K9G+FWi22vRjyLlI7xZAsKmISQiPo8kmeirkYA5JzXn+pxeRqd3AWVjHPIm5RgHDEZHtW+Esm4ounFrc4m43tf+XNuUAnCnJ+grZtUe4kisbazjhlijYSyhzl+d24gnGQDt+gFZ2mt9jvlifMqlwJm3ZCqTzg1pXN5ElwTGysq5UFTjIB459xXXGDkTd2sXrXUGtZBZ7VkjWQqm5+gJ7gcZ6c1vaBpGpaxfP9ngeVo8gGM4jUnuW6UfCXwfJ4v1aS6mBi0+3I8504Ln+4P6ntX0BBptnptilrZ28cEMa4VEGAKznQUX5m1KmnqcbpNhd2McC3jpJLsAkK9Ca1Hs45Rk8g9qs3gU7u2B2+tYt1LdREtAQ6+meamLUXqenSfRl+HS7fdwPyNdz4O0WFQZ2AwvrXl9vql2sq77d156mvVfAxvNXiit+YbdvvMPvOPQelTVqK1kdS0RPre/yZbiFcogxuI4J9BXmVz4Vuta1GW8UEzuMgnkNx0Ne7eKtLjXTDBDGFRE4xS+E9KtY9JjmO0OExyKxg7MxqrmVmfJ2vtrGj3MljexT22DhEXow9c9xXOeItc1a/cLJePJDCVYu/TI+vpmvqzxLoenatLNDeWsc0LHjcOnuD2rwP4u+Df7CMv2BCbZlDZK52gn/GvQpwdRaHk1ab5nY8xkZ7uKaGNonZj9/OSOc8UmlrDA2L2HzVI27F+8B36e/rWlosmm6XpzzyWk/wBu3qEmEo8sKfvArjPPaqet3tpLfR/ZLR4Cq7XdXOZGye/41yuLUuVo5lJnc+FNKil0OOSDVIoZpZvLMRyvlx/3mI59sAGuPnXbPIvXDkfrWr4f1xtGRL6Dy4pjAyI0keVyeDjPQ/T86x855655zUYRSvJs0pvSxxc9zGjsYVAyeT60kMjTSqigksQMep9Kzt+TzWl4bUPqltuxjzAeRkdc/wBK9uKWiQRi27I+v/hnottoPgvT7OHaXMYklZf4nIyTmtTUJdqNXmfgDxZeTSy28jKYkHMZbpjuPrz+ldtLeedGGA3I38Xp7GuWuuWR3qm6bUZELMrlx94kFf0qhHHvXJrQtbNprhfJyzE9B3rtNP8AA9yLBbmYYO77uOgrjq2sdEIXZ59Fps1xIAsLt9FzXtXw00cwWiSTfJgDg9awzoN3bKrJHnHcCuk8LNMrqtxIEVTzg1yN3Z02sjS8TyKiMo+7jH1rmDqISTyomIjxitTx3qlsIvs9tICxHJHauAN5HCfnmHvXRSgc82zq55YWt8ggEc59BXlvijULfxBqN3Aksj2kcISQDG1mDfLj3/nWzqHiNXmNhaRyMy8SuP4OMgH61k2YhbUFPlxpCshnl2DAby/6Fs/pXsYRxptvqkcnLGdS0tlqeOfGrTLPQ/EiW1gwAdAZFXgB++B25zXALP5jJGxXaDyDXUfE7UW1fWdS1Bn3IrbUYdODXniXJV8gnrVOlGUbM4Z0XCKk+v8AmbEE0kk81uJHa2VSHU8gD2Fb0eBGoHTaMVyyOx3TRcSFefRhXUxf6pP90fyrilRdJ2FT3Z5sDkGtnw3GzXXnD7sA3t+eP61ir1Fdb4QjWPRdWuGIB2xxrnvls/0rVSaNOblaZ1OmXUltezPFIyEYkUiu28N+MBDp832mMyXOF2R4IWQkksx9M159ACt4wbtCuf8AJrT8OzMb2JYVWQgkBXQEMc9OevGa6vZxlB3PXxt1y+dz6s+FiaJdW9vex3MRvJU3GJjgp7D1r1eFIjaSRYHDYGPTrXzb8LnjbSf7U1BreC0ijaGKUnDeYW44Hp/KutuPE2oaWLmGxvJftSRmRkdtysAeeOnTp7V5lTCybujSlOFSLcd4nrjhDEQ+MAd68+8UXrWcjmGTYO+DXJ6b4x8Ta3Kbe2vblSyk+YYY9gIGcevSuR8aXWpXEoS+1cJICVkjDnKbRk7iBjJyOn9Kmlg25qF9SqlSKi23odLeat5yyt56OyAs37wenv8ASuO1XVZJnj8m5KRujSYVMu2OB9Bn15rC1LTpltJBb/aJZoCPMdVyoToTkepqxpKkaiFwW8rYihuT8o3f+hAV7qwEaKvLU48LbFczb0R2FqGgsvOkAMzLuYgcsegz+NUfEl7/AGT4R1O+3BZXxbRH2Ayf1IrVm/dKgGSQ3GfRFz/ML+dcZ8X5Wt/D+laWrYaXEsg7ktyf5iuDD+/GU39p/gjmWsJOP2nZeh454nbydGwxzJMwJ9fWuKJ+b8667xq26RY1+7GuRznmuOf/AForoqOxeO+NR6JWLtncFVAPY128XMSH/ZH8q88jO1jXoUH+oj/3B/Kuau7pHFFWZ5vnDCun8Nys1mbNTnzJ1Zl6nAFcwPvCuh8I/wCunbjIRsH0qaerN6FNVKsUzqNPbz7qZvuqziMNjpinp9rE7rBD5kbMAsv91h/6Ceuaj0EB0gRujg7uxOfeq8QEd5Ii5CluRnNdyWh35hUbcf631PTfCep21pp88dzdAWphMbwbsvK+chgO31+tX9Dv7zxX40s9Nju/sUdzIqPIHIWJQDge/CgY7mvOLaaVryRS3CkbR6UW9zPAzvDKyM2ASOvFTF8zUS1ho08HKvHeWnoew+IvtFl8U5/D9tdbY7dd+LRQscTkdsdMAis4m8v78rcu7meR3O9sFinA5H/1hxXH/DSaW51UTTyO8ilmDk85yO9bOnySNdEM7HasuDnn7w7/AImu+jSioOSWp4VSc3NRb00Ovewi8yOPcFaWLe4wSd2/pleT06n1NVfCln52tKW/juWyPxTj9afpyj7ZLF/AjIqjPQF2yM/gKu+GONbXHa6fH5rUVm/Z29T18phpVZv3ln5bJuGcxSH8cpXC/G63MmvabEqDaIFwf+Aj9K9L1Xlk+kv/ALLXLfFiGP8AtrR5dg3+Uoz7ba8XByfsYfMjDRUoUl/e/U+evE+mE6g8Ln5jhiM9sVyuq2S28kPucGvQvF//ACNl8fdF/DbXEeJf4faTj8q65O5njv48l5mBONsxr0G3/wCPeL/cX+Vee3H+savQrb/j2i/3F/lXNW6HKj//2Q=="/>
          <p:cNvSpPr>
            <a:spLocks noChangeAspect="1" noChangeArrowheads="1"/>
          </p:cNvSpPr>
          <p:nvPr/>
        </p:nvSpPr>
        <p:spPr bwMode="auto">
          <a:xfrm>
            <a:off x="143192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5" name="Picture 4" descr="A picture containing clothing, person, posing, close&#10;&#10;Description automatically generated">
            <a:extLst>
              <a:ext uri="{FF2B5EF4-FFF2-40B4-BE49-F238E27FC236}">
                <a16:creationId xmlns:a16="http://schemas.microsoft.com/office/drawing/2014/main" id="{AF767B6B-D12E-A83E-BB41-904EEE1513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34" y="1412505"/>
            <a:ext cx="2052230" cy="3195617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18" name="Picture 6" descr="Logo&#10;&#10;Description automatically generated">
            <a:extLst>
              <a:ext uri="{FF2B5EF4-FFF2-40B4-BE49-F238E27FC236}">
                <a16:creationId xmlns:a16="http://schemas.microsoft.com/office/drawing/2014/main" id="{5558DBF4-4B28-96FB-6564-17CF6F0953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18446" y="83588"/>
            <a:ext cx="1261079" cy="67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06D22EA-522A-15B8-6157-E9B3F1B8AF4A}"/>
              </a:ext>
            </a:extLst>
          </p:cNvPr>
          <p:cNvSpPr txBox="1">
            <a:spLocks/>
          </p:cNvSpPr>
          <p:nvPr/>
        </p:nvSpPr>
        <p:spPr bwMode="auto">
          <a:xfrm>
            <a:off x="2843808" y="1556792"/>
            <a:ext cx="6192688" cy="3110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GB" sz="2400" b="1" kern="0" dirty="0">
                <a:latin typeface="Agent Orange" panose="00000400000000000000" pitchFamily="2" charset="0"/>
                <a:cs typeface="Agent Orange" panose="00000400000000000000" pitchFamily="2" charset="0"/>
              </a:rPr>
              <a:t>My name is Yasmin!</a:t>
            </a:r>
          </a:p>
          <a:p>
            <a:pPr algn="l"/>
            <a:endParaRPr lang="en-GB" sz="2400" b="1" kern="0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algn="l"/>
            <a:r>
              <a:rPr lang="en-GB" sz="2400" b="1" kern="0" dirty="0">
                <a:latin typeface="Agent Orange" panose="00000400000000000000" pitchFamily="2" charset="0"/>
                <a:cs typeface="Agent Orange" panose="00000400000000000000" pitchFamily="2" charset="0"/>
              </a:rPr>
              <a:t>I work as an EMHP within your </a:t>
            </a:r>
            <a:r>
              <a:rPr lang="en-GB" sz="2400" b="1" kern="0" dirty="0">
                <a:solidFill>
                  <a:srgbClr val="0070C0"/>
                </a:solidFill>
                <a:latin typeface="Agent Orange" panose="00000400000000000000" pitchFamily="2" charset="0"/>
                <a:cs typeface="Agent Orange" panose="00000400000000000000" pitchFamily="2" charset="0"/>
              </a:rPr>
              <a:t>Mental Health Support Team</a:t>
            </a:r>
            <a:r>
              <a:rPr lang="en-GB" sz="2400" b="1" kern="0" dirty="0">
                <a:latin typeface="Agent Orange" panose="00000400000000000000" pitchFamily="2" charset="0"/>
                <a:cs typeface="Agent Orange" panose="00000400000000000000" pitchFamily="2" charset="0"/>
              </a:rPr>
              <a:t>!</a:t>
            </a:r>
          </a:p>
          <a:p>
            <a:pPr algn="l"/>
            <a:endParaRPr lang="en-GB" sz="2400" b="1" kern="0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algn="l"/>
            <a:r>
              <a:rPr lang="en-GB" sz="2400" b="1" kern="0" dirty="0">
                <a:latin typeface="Agent Orange" panose="00000400000000000000" pitchFamily="2" charset="0"/>
                <a:cs typeface="Agent Orange" panose="00000400000000000000" pitchFamily="2" charset="0"/>
              </a:rPr>
              <a:t>My job is to help you understand and look after you brain!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92391B-B6D5-D307-4C51-3E4A39283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24" y="99172"/>
            <a:ext cx="1369795" cy="55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250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6635246" cy="1141698"/>
          </a:xfrm>
        </p:spPr>
        <p:txBody>
          <a:bodyPr/>
          <a:lstStyle/>
          <a:p>
            <a:r>
              <a:rPr lang="en-GB" sz="3800" b="1" kern="100" dirty="0"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Let’s talk Anxiety!</a:t>
            </a:r>
            <a:r>
              <a:rPr lang="en-GB" sz="40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/>
            </a:r>
            <a:br>
              <a:rPr lang="en-GB" sz="40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</a:b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7808CB1-CE57-13B4-0B74-5D777F7A3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1279052"/>
            <a:ext cx="8136904" cy="4189040"/>
          </a:xfrm>
        </p:spPr>
        <p:txBody>
          <a:bodyPr anchor="ctr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What is anxiety?</a:t>
            </a:r>
          </a:p>
          <a:p>
            <a:endParaRPr lang="en-GB" sz="1400" b="1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Is anxiety always bad? (The Fight, Flight, Freeze response). </a:t>
            </a:r>
          </a:p>
          <a:p>
            <a:endParaRPr lang="en-GB" sz="1400" b="1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How do I know when I’m anxious?, how does my body feel?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400" b="1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Situations when my anxiety is helpful?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400" b="1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When does anxiety become a problem? (The Worry Cycle).</a:t>
            </a:r>
          </a:p>
          <a:p>
            <a:endParaRPr lang="en-GB" sz="1400" b="1" dirty="0">
              <a:latin typeface="Agent Orange" panose="00000400000000000000" pitchFamily="2" charset="0"/>
              <a:cs typeface="Agent Orange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400" b="1" dirty="0">
                <a:latin typeface="Agent Orange" panose="00000400000000000000" pitchFamily="2" charset="0"/>
                <a:cs typeface="Agent Orange" panose="00000400000000000000" pitchFamily="2" charset="0"/>
              </a:rPr>
              <a:t>How can I feel better when I’m anxious?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</p:txBody>
      </p:sp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DE888613-BEAA-0571-4572-4C2D5BD340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18446" y="83588"/>
            <a:ext cx="1810283" cy="96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483E6E-ACCA-931C-13D5-AA27DCB8D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92" y="99172"/>
            <a:ext cx="2000427" cy="80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491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6DFD8A4-EC88-400F-FD0D-E95293B395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084" t="42912" r="26592" b="26150"/>
          <a:stretch/>
        </p:blipFill>
        <p:spPr>
          <a:xfrm>
            <a:off x="1547664" y="1484784"/>
            <a:ext cx="6048672" cy="36004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BFBA6AC2-6331-B288-9B07-9AABDD85D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116632"/>
            <a:ext cx="5040560" cy="1152128"/>
          </a:xfrm>
        </p:spPr>
        <p:txBody>
          <a:bodyPr/>
          <a:lstStyle/>
          <a:p>
            <a:r>
              <a:rPr lang="en-GB" sz="3600" b="1" dirty="0">
                <a:latin typeface="Agent Orange" panose="00000400000000000000" pitchFamily="2" charset="0"/>
                <a:cs typeface="Agent Orange" panose="00000400000000000000" pitchFamily="2" charset="0"/>
              </a:rPr>
              <a:t>What is anxiety?</a:t>
            </a:r>
          </a:p>
        </p:txBody>
      </p:sp>
      <p:pic>
        <p:nvPicPr>
          <p:cNvPr id="3" name="Picture 6" descr="Logo&#10;&#10;Description automatically generated">
            <a:extLst>
              <a:ext uri="{FF2B5EF4-FFF2-40B4-BE49-F238E27FC236}">
                <a16:creationId xmlns:a16="http://schemas.microsoft.com/office/drawing/2014/main" id="{DDEFB9FC-4B12-2DEC-FC80-50BE4F4F9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18446" y="83587"/>
            <a:ext cx="1902477" cy="101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71D099-5E22-4711-CB43-AA90B80CE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92" y="99172"/>
            <a:ext cx="2000427" cy="80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830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FEFBE55-C8A9-464B-AABF-AA6C522FF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116632"/>
            <a:ext cx="5040560" cy="1152128"/>
          </a:xfrm>
        </p:spPr>
        <p:txBody>
          <a:bodyPr/>
          <a:lstStyle/>
          <a:p>
            <a:r>
              <a:rPr lang="en-GB" sz="3600" b="1" dirty="0">
                <a:latin typeface="Agent Orange" panose="00000400000000000000" pitchFamily="2" charset="0"/>
                <a:cs typeface="Agent Orange" panose="00000400000000000000" pitchFamily="2" charset="0"/>
              </a:rPr>
              <a:t>What is anxiety?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ADA3AB-7356-1D11-7037-3EC7F00351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92" y="99172"/>
            <a:ext cx="2000427" cy="80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67D2D35E-3DAE-9BA9-F056-1B19C4DC5C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18446" y="83587"/>
            <a:ext cx="1902477" cy="101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55645C5-7808-AB48-4E2E-81BBF6B6A6EA}"/>
              </a:ext>
            </a:extLst>
          </p:cNvPr>
          <p:cNvGrpSpPr/>
          <p:nvPr/>
        </p:nvGrpSpPr>
        <p:grpSpPr>
          <a:xfrm>
            <a:off x="5930383" y="1291678"/>
            <a:ext cx="2084622" cy="3529019"/>
            <a:chOff x="3092768" y="725805"/>
            <a:chExt cx="2958465" cy="5406393"/>
          </a:xfrm>
        </p:grpSpPr>
        <p:pic>
          <p:nvPicPr>
            <p:cNvPr id="8" name="Picture 7" descr="Hearing Impaired Fire Alarm Stock Illustrations, Cliparts and Royalty Free  Hearing Impaired Fire Alarm Vectors">
              <a:extLst>
                <a:ext uri="{FF2B5EF4-FFF2-40B4-BE49-F238E27FC236}">
                  <a16:creationId xmlns:a16="http://schemas.microsoft.com/office/drawing/2014/main" id="{D9AD5ED2-91C8-379F-4422-F4EA09B5B0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785" t="11362" r="18538" b="9394"/>
            <a:stretch/>
          </p:blipFill>
          <p:spPr bwMode="auto">
            <a:xfrm>
              <a:off x="3371533" y="725805"/>
              <a:ext cx="2107565" cy="2752092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" name="Picture 8" descr="PNG curved arrow right in transparent | Premium PNG - rawpixel">
              <a:extLst>
                <a:ext uri="{FF2B5EF4-FFF2-40B4-BE49-F238E27FC236}">
                  <a16:creationId xmlns:a16="http://schemas.microsoft.com/office/drawing/2014/main" id="{94FC7DD6-2763-CDA4-B375-8A4685FF09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65" t="29593" r="9376" b="27510"/>
            <a:stretch/>
          </p:blipFill>
          <p:spPr bwMode="auto">
            <a:xfrm rot="4937806" flipH="1" flipV="1">
              <a:off x="5206683" y="3161667"/>
              <a:ext cx="812166" cy="494666"/>
            </a:xfrm>
            <a:prstGeom prst="rect">
              <a:avLst/>
            </a:prstGeom>
            <a:noFill/>
          </p:spPr>
        </p:pic>
        <p:sp>
          <p:nvSpPr>
            <p:cNvPr id="10" name="Explosion: 8 Points 9">
              <a:extLst>
                <a:ext uri="{FF2B5EF4-FFF2-40B4-BE49-F238E27FC236}">
                  <a16:creationId xmlns:a16="http://schemas.microsoft.com/office/drawing/2014/main" id="{C718CD1B-53F8-1E1E-4355-D062F0D9E12F}"/>
                </a:ext>
              </a:extLst>
            </p:cNvPr>
            <p:cNvSpPr/>
            <p:nvPr/>
          </p:nvSpPr>
          <p:spPr>
            <a:xfrm>
              <a:off x="3092768" y="3612516"/>
              <a:ext cx="2958465" cy="2519682"/>
            </a:xfrm>
            <a:prstGeom prst="irregularSeal1">
              <a:avLst/>
            </a:prstGeom>
            <a:solidFill>
              <a:srgbClr val="FFFF99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1" name="Text Box 2">
              <a:extLst>
                <a:ext uri="{FF2B5EF4-FFF2-40B4-BE49-F238E27FC236}">
                  <a16:creationId xmlns:a16="http://schemas.microsoft.com/office/drawing/2014/main" id="{61D0ABA5-713C-1838-1CFA-EA14783820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93783" y="4381500"/>
              <a:ext cx="2009141" cy="967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000" kern="100" dirty="0">
                  <a:effectLst/>
                  <a:latin typeface="Comic Sans MS" panose="030F0702030302020204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Think of anxiety as your bodies personal fire alarm!</a:t>
              </a:r>
              <a:endParaRPr lang="en-GB" sz="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5142565E-7F0A-B574-1AB6-61C1EE408658}"/>
              </a:ext>
            </a:extLst>
          </p:cNvPr>
          <p:cNvSpPr>
            <a:spLocks noGrp="1"/>
          </p:cNvSpPr>
          <p:nvPr/>
        </p:nvSpPr>
        <p:spPr bwMode="auto">
          <a:xfrm>
            <a:off x="383033" y="1651718"/>
            <a:ext cx="5269087" cy="316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300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ANXIETY IS A HORMONAL REACTION THAT TAKES PLACE IN OUR BODIES!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sz="1300" kern="100" dirty="0">
              <a:effectLst/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300" kern="100" dirty="0"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Anxiety is caused by us thinking that something bad is going to happen!</a:t>
            </a:r>
            <a:endParaRPr lang="en-GB" sz="1300" kern="100" dirty="0">
              <a:effectLst/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sz="1300" kern="100" dirty="0">
              <a:effectLst/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300" kern="100" dirty="0"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These thoughts tell our BRAIN that we might be IN DANGER!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sz="1300" kern="100" dirty="0"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300" kern="100" dirty="0"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When on brain thinks this, IT RELEASES HORMONES into OUR BODY To help us protect ourselves!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kern="100" dirty="0">
              <a:effectLst/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2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AD109512-8F5B-03AB-E6BF-676BAF21CC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1042C56-6BA0-D4B0-EBC5-E91220BFC045}"/>
              </a:ext>
            </a:extLst>
          </p:cNvPr>
          <p:cNvSpPr>
            <a:spLocks noGrp="1"/>
          </p:cNvSpPr>
          <p:nvPr/>
        </p:nvSpPr>
        <p:spPr bwMode="auto">
          <a:xfrm>
            <a:off x="1403648" y="110198"/>
            <a:ext cx="5751999" cy="97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28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anxiety always bad?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A00CD2-4139-61F6-8886-867330686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792" y="99172"/>
            <a:ext cx="2000427" cy="80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DDF4021-FB52-CAE5-64B7-88F49848DA77}"/>
              </a:ext>
            </a:extLst>
          </p:cNvPr>
          <p:cNvSpPr>
            <a:spLocks noGrp="1"/>
          </p:cNvSpPr>
          <p:nvPr/>
        </p:nvSpPr>
        <p:spPr bwMode="auto">
          <a:xfrm>
            <a:off x="503548" y="1340768"/>
            <a:ext cx="813690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short answer is</a:t>
            </a:r>
            <a:r>
              <a:rPr lang="en-GB" sz="1200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GB" sz="18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Anxiety is not always bad, and can be really helpful sometimes!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5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Anxiety is a</a:t>
            </a:r>
            <a:r>
              <a:rPr lang="en-GB" sz="1200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</a:t>
            </a:r>
            <a:r>
              <a:rPr lang="en-GB" sz="1200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response, and actually means our brain is healthy!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sz="1200" kern="100" dirty="0">
              <a:latin typeface="Agent Orange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Everybody in the whole world will experience anxiety sometimes!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GB" sz="1200" kern="100" dirty="0">
              <a:latin typeface="Agent Orange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Experiencing anxiety does not mean there is something wrong with you!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7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Believe it or not, we are born with anxiety, and its main job is to keep us </a:t>
            </a:r>
            <a:r>
              <a:rPr lang="en-GB" sz="18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safe!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212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AD109512-8F5B-03AB-E6BF-676BAF21CC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C6B0C2-0603-1E0F-3204-49375EDC1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9F773978-47A1-43CD-8428-E70EAEF98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980" y="74735"/>
            <a:ext cx="5991324" cy="97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fight, flight, freeze response!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5362996F-4C86-B34F-4E58-653DF99A8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659" y="1412776"/>
            <a:ext cx="8355965" cy="2290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>
              <a:lnSpc>
                <a:spcPct val="107000"/>
              </a:lnSpc>
            </a:pP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our anxiety alarm goes off, this is called the </a:t>
            </a:r>
            <a:r>
              <a:rPr lang="en-GB" sz="11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fight</a:t>
            </a: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1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flight</a:t>
            </a: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1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freeze </a:t>
            </a: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response!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This is our bodies way of keeping us </a:t>
            </a:r>
            <a:r>
              <a:rPr lang="en-GB" sz="16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safe</a:t>
            </a: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from danger!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This is a </a:t>
            </a:r>
            <a:r>
              <a:rPr lang="en-GB" sz="18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normal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reaction that happens in our body, and it is trying to help us! Even though it might not feel like it sometimes!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000" b="1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000" b="1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fight or flight response cartoon - Clip Art Library">
            <a:extLst>
              <a:ext uri="{FF2B5EF4-FFF2-40B4-BE49-F238E27FC236}">
                <a16:creationId xmlns:a16="http://schemas.microsoft.com/office/drawing/2014/main" id="{DAA64474-35B4-2C58-079E-027A9105A2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22"/>
          <a:stretch/>
        </p:blipFill>
        <p:spPr bwMode="auto">
          <a:xfrm flipH="1">
            <a:off x="363313" y="3372279"/>
            <a:ext cx="1967484" cy="13819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Fight, Flight or Freeze….">
            <a:extLst>
              <a:ext uri="{FF2B5EF4-FFF2-40B4-BE49-F238E27FC236}">
                <a16:creationId xmlns:a16="http://schemas.microsoft.com/office/drawing/2014/main" id="{50107447-E7CB-CEB6-81FA-60DFD5845E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46182" y="3829509"/>
            <a:ext cx="897688" cy="1015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fight or flight response cartoon - Clip Art Library">
            <a:extLst>
              <a:ext uri="{FF2B5EF4-FFF2-40B4-BE49-F238E27FC236}">
                <a16:creationId xmlns:a16="http://schemas.microsoft.com/office/drawing/2014/main" id="{BB77F242-0ED9-4507-68F9-AFDD7ECD02A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32"/>
          <a:stretch/>
        </p:blipFill>
        <p:spPr bwMode="auto">
          <a:xfrm flipH="1">
            <a:off x="4456015" y="3831509"/>
            <a:ext cx="954695" cy="11344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B41669FB-19B1-B71F-593F-14EAE3B37398}"/>
              </a:ext>
            </a:extLst>
          </p:cNvPr>
          <p:cNvGrpSpPr/>
          <p:nvPr/>
        </p:nvGrpSpPr>
        <p:grpSpPr>
          <a:xfrm>
            <a:off x="5868144" y="3829509"/>
            <a:ext cx="1295442" cy="1071277"/>
            <a:chOff x="0" y="0"/>
            <a:chExt cx="1935842" cy="1372197"/>
          </a:xfrm>
        </p:grpSpPr>
        <p:pic>
          <p:nvPicPr>
            <p:cNvPr id="19" name="Picture 18" descr="fight or flight response cartoon - Clip Art Library">
              <a:extLst>
                <a:ext uri="{FF2B5EF4-FFF2-40B4-BE49-F238E27FC236}">
                  <a16:creationId xmlns:a16="http://schemas.microsoft.com/office/drawing/2014/main" id="{63646303-C5F8-21C0-49FE-69E49E7442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532" b="72814"/>
            <a:stretch/>
          </p:blipFill>
          <p:spPr bwMode="auto">
            <a:xfrm>
              <a:off x="0" y="0"/>
              <a:ext cx="1428750" cy="46164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0" name="Cloud 19">
              <a:extLst>
                <a:ext uri="{FF2B5EF4-FFF2-40B4-BE49-F238E27FC236}">
                  <a16:creationId xmlns:a16="http://schemas.microsoft.com/office/drawing/2014/main" id="{A9156575-957C-3A1D-7193-95FC2CB4F14D}"/>
                </a:ext>
              </a:extLst>
            </p:cNvPr>
            <p:cNvSpPr/>
            <p:nvPr/>
          </p:nvSpPr>
          <p:spPr>
            <a:xfrm>
              <a:off x="55264" y="334978"/>
              <a:ext cx="1482225" cy="783722"/>
            </a:xfrm>
            <a:prstGeom prst="cloud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1" name="Cloud 20">
              <a:extLst>
                <a:ext uri="{FF2B5EF4-FFF2-40B4-BE49-F238E27FC236}">
                  <a16:creationId xmlns:a16="http://schemas.microsoft.com/office/drawing/2014/main" id="{B7EFB9FB-57B0-AAD2-D70F-6C3955A669A5}"/>
                </a:ext>
              </a:extLst>
            </p:cNvPr>
            <p:cNvSpPr/>
            <p:nvPr/>
          </p:nvSpPr>
          <p:spPr>
            <a:xfrm>
              <a:off x="453617" y="588475"/>
              <a:ext cx="1482225" cy="783722"/>
            </a:xfrm>
            <a:prstGeom prst="cloud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22" name="Text Box 2">
            <a:extLst>
              <a:ext uri="{FF2B5EF4-FFF2-40B4-BE49-F238E27FC236}">
                <a16:creationId xmlns:a16="http://schemas.microsoft.com/office/drawing/2014/main" id="{52C5CEEB-E055-FF29-1FE2-283E5E30D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0275" y="3363517"/>
            <a:ext cx="823595" cy="3168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fight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43EA4E5C-BBAC-0B11-3E52-7D1E0D335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029" y="3281585"/>
            <a:ext cx="1354145" cy="379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Flight (run away)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 Box 2">
            <a:extLst>
              <a:ext uri="{FF2B5EF4-FFF2-40B4-BE49-F238E27FC236}">
                <a16:creationId xmlns:a16="http://schemas.microsoft.com/office/drawing/2014/main" id="{43BAEE5C-0D26-A25C-1849-524C1BC024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2333" y="3363302"/>
            <a:ext cx="1482725" cy="3708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Freeze (hide)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573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go&#10;&#10;Description automatically generated">
            <a:extLst>
              <a:ext uri="{FF2B5EF4-FFF2-40B4-BE49-F238E27FC236}">
                <a16:creationId xmlns:a16="http://schemas.microsoft.com/office/drawing/2014/main" id="{AD109512-8F5B-03AB-E6BF-676BAF21CC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EF46E67-0451-7E4B-BD1C-007143386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D56EB4F2-1151-656D-B373-542906011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214149"/>
            <a:ext cx="6521162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does my body respond?</a:t>
            </a:r>
            <a:endParaRPr lang="en-GB" sz="105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Body Maps and Emotion Colour Wheel | Blossom Ireland">
            <a:extLst>
              <a:ext uri="{FF2B5EF4-FFF2-40B4-BE49-F238E27FC236}">
                <a16:creationId xmlns:a16="http://schemas.microsoft.com/office/drawing/2014/main" id="{1AA447B2-97F5-A35D-638B-CF488703117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0"/>
          <a:stretch/>
        </p:blipFill>
        <p:spPr bwMode="auto">
          <a:xfrm>
            <a:off x="2987824" y="1452513"/>
            <a:ext cx="2755372" cy="31798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621D9468-D5D6-633E-DAE6-77090D352D1F}"/>
              </a:ext>
            </a:extLst>
          </p:cNvPr>
          <p:cNvSpPr/>
          <p:nvPr/>
        </p:nvSpPr>
        <p:spPr>
          <a:xfrm>
            <a:off x="2699792" y="1756681"/>
            <a:ext cx="1296144" cy="1440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A8BABB00-6CDC-0D5F-31B8-BDB961B1E1DE}"/>
              </a:ext>
            </a:extLst>
          </p:cNvPr>
          <p:cNvSpPr/>
          <p:nvPr/>
        </p:nvSpPr>
        <p:spPr>
          <a:xfrm>
            <a:off x="1403648" y="3050487"/>
            <a:ext cx="2304256" cy="1440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201833D3-5084-05C0-2A24-C6A3730E5419}"/>
              </a:ext>
            </a:extLst>
          </p:cNvPr>
          <p:cNvSpPr/>
          <p:nvPr/>
        </p:nvSpPr>
        <p:spPr>
          <a:xfrm>
            <a:off x="1619672" y="4005064"/>
            <a:ext cx="2304256" cy="1440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658E275C-CB80-A3C3-7C52-0FE78DB2AE55}"/>
              </a:ext>
            </a:extLst>
          </p:cNvPr>
          <p:cNvSpPr/>
          <p:nvPr/>
        </p:nvSpPr>
        <p:spPr>
          <a:xfrm rot="10800000">
            <a:off x="4536207" y="3265203"/>
            <a:ext cx="2304256" cy="1440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C846BC81-B9D1-A912-919B-36486B8DF607}"/>
              </a:ext>
            </a:extLst>
          </p:cNvPr>
          <p:cNvSpPr/>
          <p:nvPr/>
        </p:nvSpPr>
        <p:spPr>
          <a:xfrm rot="10800000">
            <a:off x="4536207" y="2564904"/>
            <a:ext cx="2304256" cy="1440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Heart 16">
            <a:extLst>
              <a:ext uri="{FF2B5EF4-FFF2-40B4-BE49-F238E27FC236}">
                <a16:creationId xmlns:a16="http://schemas.microsoft.com/office/drawing/2014/main" id="{819461B7-063A-4FA2-1122-5AC1D0050C56}"/>
              </a:ext>
            </a:extLst>
          </p:cNvPr>
          <p:cNvSpPr/>
          <p:nvPr/>
        </p:nvSpPr>
        <p:spPr>
          <a:xfrm>
            <a:off x="4293502" y="2581486"/>
            <a:ext cx="206490" cy="18002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 descr="Brain Clipart Side View PNG Transparent | OnlyGFX.com">
            <a:extLst>
              <a:ext uri="{FF2B5EF4-FFF2-40B4-BE49-F238E27FC236}">
                <a16:creationId xmlns:a16="http://schemas.microsoft.com/office/drawing/2014/main" id="{ED8E4410-5961-CE06-235A-F2DBC6A979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772" b="89123" l="9336" r="88869">
                        <a14:foregroundMark x1="44883" y1="11053" x2="44883" y2="11053"/>
                        <a14:foregroundMark x1="84740" y1="32105" x2="84740" y2="32105"/>
                        <a14:foregroundMark x1="89048" y1="37368" x2="89048" y2="37368"/>
                        <a14:foregroundMark x1="87971" y1="47368" x2="87971" y2="47368"/>
                        <a14:foregroundMark x1="89048" y1="46316" x2="89048" y2="46316"/>
                        <a14:foregroundMark x1="71813" y1="89123" x2="71813" y2="89123"/>
                        <a14:foregroundMark x1="9515" y1="30351" x2="9515" y2="30351"/>
                        <a14:foregroundMark x1="31418" y1="10702" x2="31418" y2="10702"/>
                        <a14:foregroundMark x1="41831" y1="8772" x2="41831" y2="8772"/>
                        <a14:foregroundMark x1="49013" y1="8772" x2="49013" y2="8772"/>
                        <a14:foregroundMark x1="55835" y1="9123" x2="55835" y2="9123"/>
                        <a14:foregroundMark x1="56194" y1="9123" x2="56194" y2="9123"/>
                        <a14:foregroundMark x1="57092" y1="8772" x2="57092" y2="8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07" t="6262" r="7416" b="6836"/>
          <a:stretch/>
        </p:blipFill>
        <p:spPr bwMode="auto">
          <a:xfrm flipH="1">
            <a:off x="4124238" y="1739169"/>
            <a:ext cx="482543" cy="4469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1266A40-EC9D-18A3-E3BA-14FAEA426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750" y="3140968"/>
            <a:ext cx="270242" cy="243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532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80B8FD4-0EDC-18D7-7939-73E31B4DB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ogo&#10;&#10;Description automatically generated">
            <a:extLst>
              <a:ext uri="{FF2B5EF4-FFF2-40B4-BE49-F238E27FC236}">
                <a16:creationId xmlns:a16="http://schemas.microsoft.com/office/drawing/2014/main" id="{DA237F44-B13D-41C9-D615-2AC2CF9812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0940945A-F219-FCA4-95E1-971BA6378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4771" y="188640"/>
            <a:ext cx="5913533" cy="89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Situations when my anxiety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is helpful!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962000DD-2C51-2FD9-63B3-D18931904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837918"/>
            <a:ext cx="8355965" cy="2290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So, we know that anxiety is not always bad! And we know that anxiety is actually there to help us!</a:t>
            </a: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endParaRPr lang="en-GB" sz="2000" kern="100" dirty="0">
              <a:solidFill>
                <a:srgbClr val="000000"/>
              </a:solidFill>
              <a:effectLst/>
              <a:latin typeface="Agent Orange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n-GB" sz="2000" kern="100" dirty="0">
                <a:solidFill>
                  <a:srgbClr val="000000"/>
                </a:solidFill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Let’s think about some situations when anxiety can be really helpful!</a:t>
            </a:r>
            <a:r>
              <a:rPr lang="en-GB" sz="20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050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ogo&#10;&#10;Description automatically generated">
            <a:extLst>
              <a:ext uri="{FF2B5EF4-FFF2-40B4-BE49-F238E27FC236}">
                <a16:creationId xmlns:a16="http://schemas.microsoft.com/office/drawing/2014/main" id="{92DA0D80-E4BD-0CC1-19E0-F66C11AA54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E14B39-5015-13B1-1AFD-A138EE21B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355B9C9A-0ACB-B70B-46BC-706C49CD8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1680" y="171384"/>
            <a:ext cx="5415260" cy="119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kern="100" dirty="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does anxiety become a problem?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D1904576-8BCF-3E7A-3D8C-93B9D9702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87" y="1383315"/>
            <a:ext cx="8355965" cy="1757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600" b="1" kern="100" dirty="0">
                <a:solidFill>
                  <a:srgbClr val="000000"/>
                </a:solidFill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Anxiety can become a problem if: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6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sz="12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alarm is going off all the time!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solidFill>
                  <a:srgbClr val="000000"/>
                </a:solidFill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your physical symptoms are consistent!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solidFill>
                  <a:srgbClr val="00000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sz="1200" kern="100" dirty="0">
                <a:solidFill>
                  <a:srgbClr val="000000"/>
                </a:solidFill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worries are stopping you from doing things you need/want to do!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110+ Drawing Of Burglar Alarm Stock Photos, Pictures &amp; Royalty-Free Images  - iStock">
            <a:extLst>
              <a:ext uri="{FF2B5EF4-FFF2-40B4-BE49-F238E27FC236}">
                <a16:creationId xmlns:a16="http://schemas.microsoft.com/office/drawing/2014/main" id="{F4B05D5F-911F-C013-FE97-99C607F465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1" t="14283" r="22086" b="15958"/>
          <a:stretch/>
        </p:blipFill>
        <p:spPr bwMode="auto">
          <a:xfrm>
            <a:off x="2048339" y="3068960"/>
            <a:ext cx="1512168" cy="17075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Speech Bubbles PNG, Vector, PSD, and Clipart With Transparent Background  for Free Download | Pngtree">
            <a:extLst>
              <a:ext uri="{FF2B5EF4-FFF2-40B4-BE49-F238E27FC236}">
                <a16:creationId xmlns:a16="http://schemas.microsoft.com/office/drawing/2014/main" id="{9ED854C4-3EB3-A010-08FE-5732361213A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64" t="18859" r="17124" b="15729"/>
          <a:stretch/>
        </p:blipFill>
        <p:spPr bwMode="auto">
          <a:xfrm>
            <a:off x="4988428" y="3160369"/>
            <a:ext cx="1971580" cy="186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94753A71-62A5-0C7F-587C-1D8FC61DD6E4}"/>
              </a:ext>
            </a:extLst>
          </p:cNvPr>
          <p:cNvSpPr/>
          <p:nvPr/>
        </p:nvSpPr>
        <p:spPr>
          <a:xfrm>
            <a:off x="3643327" y="4020923"/>
            <a:ext cx="1296144" cy="1440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1FB16860-EF3E-B61F-11C0-B7546EE72F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5044893"/>
            <a:ext cx="8355965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kern="100" dirty="0">
                <a:latin typeface="Agent Orange" panose="00000400000000000000" pitchFamily="2" charset="0"/>
                <a:ea typeface="Calibri" panose="020F0502020204030204" pitchFamily="34" charset="0"/>
                <a:cs typeface="Agent Orange" panose="00000400000000000000" pitchFamily="2" charset="0"/>
              </a:rPr>
              <a:t>Let’s have a think about your triggers for anxiety, and the thoughts you have about them!</a:t>
            </a:r>
            <a:endParaRPr lang="en-GB" sz="1600" b="1" kern="100" dirty="0">
              <a:effectLst/>
              <a:latin typeface="Agent Orange" panose="00000400000000000000" pitchFamily="2" charset="0"/>
              <a:ea typeface="Calibri" panose="020F0502020204030204" pitchFamily="34" charset="0"/>
              <a:cs typeface="Agent Orang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824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95C447-16BC-319C-855C-703E1501A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ogo&#10;&#10;Description automatically generated">
            <a:extLst>
              <a:ext uri="{FF2B5EF4-FFF2-40B4-BE49-F238E27FC236}">
                <a16:creationId xmlns:a16="http://schemas.microsoft.com/office/drawing/2014/main" id="{52828372-FCBE-5CE6-0DF5-99AD688133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D7AFB44A-D848-D074-62C3-6621267BD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4443" y="372780"/>
            <a:ext cx="5769610" cy="107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kern="10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worry cycle!</a:t>
            </a:r>
            <a:endParaRPr lang="en-GB" sz="11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5B9B6A0-D0D6-676B-8F9C-E16B2C269027}"/>
              </a:ext>
            </a:extLst>
          </p:cNvPr>
          <p:cNvGrpSpPr/>
          <p:nvPr/>
        </p:nvGrpSpPr>
        <p:grpSpPr>
          <a:xfrm>
            <a:off x="2117235" y="1455495"/>
            <a:ext cx="5038457" cy="3387185"/>
            <a:chOff x="0" y="0"/>
            <a:chExt cx="8061858" cy="5170561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7504E3F-4DFE-72E6-8C0B-7F04ADA879A1}"/>
                </a:ext>
              </a:extLst>
            </p:cNvPr>
            <p:cNvGrpSpPr/>
            <p:nvPr/>
          </p:nvGrpSpPr>
          <p:grpSpPr>
            <a:xfrm>
              <a:off x="2275368" y="26737"/>
              <a:ext cx="3927476" cy="2552700"/>
              <a:chOff x="0" y="0"/>
              <a:chExt cx="3089888" cy="1975485"/>
            </a:xfrm>
          </p:grpSpPr>
          <p:pic>
            <p:nvPicPr>
              <p:cNvPr id="18" name="Picture 17" descr="Speech Bubbles PNG, Vector, PSD, and Clipart With Transparent Background  for Free Download | Pngtree">
                <a:extLst>
                  <a:ext uri="{FF2B5EF4-FFF2-40B4-BE49-F238E27FC236}">
                    <a16:creationId xmlns:a16="http://schemas.microsoft.com/office/drawing/2014/main" id="{B9BBD071-6278-9BCB-C18F-B96BB641C2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2152" r="-1"/>
              <a:stretch/>
            </p:blipFill>
            <p:spPr bwMode="auto">
              <a:xfrm>
                <a:off x="1008993" y="0"/>
                <a:ext cx="2080895" cy="1975485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pic>
            <p:nvPicPr>
              <p:cNvPr id="19" name="Picture 18" descr="Hand-Drawn Speech Bubble Clipart">
                <a:extLst>
                  <a:ext uri="{FF2B5EF4-FFF2-40B4-BE49-F238E27FC236}">
                    <a16:creationId xmlns:a16="http://schemas.microsoft.com/office/drawing/2014/main" id="{DA4B8546-8243-0066-6ABD-4386D0AA8B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418590" cy="98615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9" name="Picture 8" descr="Body Maps and Emotion Colour Wheel | Blossom Ireland">
              <a:extLst>
                <a:ext uri="{FF2B5EF4-FFF2-40B4-BE49-F238E27FC236}">
                  <a16:creationId xmlns:a16="http://schemas.microsoft.com/office/drawing/2014/main" id="{F67F3F46-D6F9-4EA1-6E70-C3DFFC6B2C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10"/>
            <a:stretch/>
          </p:blipFill>
          <p:spPr bwMode="auto">
            <a:xfrm>
              <a:off x="5826658" y="1557825"/>
              <a:ext cx="2235200" cy="257937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 descr="45,325 Sticky Note Template Images, Stock Photos, 3D objects, &amp; Vectors |  Shutterstock">
              <a:extLst>
                <a:ext uri="{FF2B5EF4-FFF2-40B4-BE49-F238E27FC236}">
                  <a16:creationId xmlns:a16="http://schemas.microsoft.com/office/drawing/2014/main" id="{3E6E4C0F-941F-9D31-9A1F-B515F3A27C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361" t="45774" r="14249" b="3200"/>
            <a:stretch/>
          </p:blipFill>
          <p:spPr bwMode="auto">
            <a:xfrm>
              <a:off x="0" y="1642885"/>
              <a:ext cx="1901825" cy="27133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0993FFE-A4B2-E931-A1E8-871671C6A61C}"/>
                </a:ext>
              </a:extLst>
            </p:cNvPr>
            <p:cNvGrpSpPr/>
            <p:nvPr/>
          </p:nvGrpSpPr>
          <p:grpSpPr>
            <a:xfrm>
              <a:off x="2424224" y="3663071"/>
              <a:ext cx="2959099" cy="1507490"/>
              <a:chOff x="0" y="0"/>
              <a:chExt cx="2161319" cy="1024895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68BD0E65-3ACC-EA34-8A89-506BC195EA67}"/>
                  </a:ext>
                </a:extLst>
              </p:cNvPr>
              <p:cNvSpPr/>
              <p:nvPr/>
            </p:nvSpPr>
            <p:spPr>
              <a:xfrm>
                <a:off x="0" y="15902"/>
                <a:ext cx="1008793" cy="1008993"/>
              </a:xfrm>
              <a:prstGeom prst="ellipse">
                <a:avLst/>
              </a:prstGeom>
              <a:noFill/>
              <a:ln w="1905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6DAC2D90-0A7E-6C0D-6FC3-0452E18608E8}"/>
                  </a:ext>
                </a:extLst>
              </p:cNvPr>
              <p:cNvSpPr/>
              <p:nvPr/>
            </p:nvSpPr>
            <p:spPr>
              <a:xfrm>
                <a:off x="1152939" y="0"/>
                <a:ext cx="1008380" cy="1008380"/>
              </a:xfrm>
              <a:prstGeom prst="ellipse">
                <a:avLst/>
              </a:prstGeom>
              <a:noFill/>
              <a:ln w="1905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</p:grpSp>
        <p:pic>
          <p:nvPicPr>
            <p:cNvPr id="12" name="Picture 11" descr="PNG curved arrow right in transparent | Premium PNG - rawpixel">
              <a:extLst>
                <a:ext uri="{FF2B5EF4-FFF2-40B4-BE49-F238E27FC236}">
                  <a16:creationId xmlns:a16="http://schemas.microsoft.com/office/drawing/2014/main" id="{F4BF8EA4-9193-4CDB-44C2-B8052C544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65" t="29593" r="9376" b="27510"/>
            <a:stretch/>
          </p:blipFill>
          <p:spPr bwMode="auto">
            <a:xfrm rot="1982428" flipV="1">
              <a:off x="5677786" y="489253"/>
              <a:ext cx="1902460" cy="701675"/>
            </a:xfrm>
            <a:prstGeom prst="rect">
              <a:avLst/>
            </a:prstGeom>
            <a:noFill/>
          </p:spPr>
        </p:pic>
        <p:pic>
          <p:nvPicPr>
            <p:cNvPr id="13" name="Picture 12" descr="PNG curved arrow right in transparent | Premium PNG - rawpixel">
              <a:extLst>
                <a:ext uri="{FF2B5EF4-FFF2-40B4-BE49-F238E27FC236}">
                  <a16:creationId xmlns:a16="http://schemas.microsoft.com/office/drawing/2014/main" id="{F4BF8EA4-9193-4CDB-44C2-B8052C544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65" t="29593" r="9376" b="27510"/>
            <a:stretch/>
          </p:blipFill>
          <p:spPr bwMode="auto">
            <a:xfrm rot="8586611" flipV="1">
              <a:off x="5507665" y="4548675"/>
              <a:ext cx="1574165" cy="580390"/>
            </a:xfrm>
            <a:prstGeom prst="rect">
              <a:avLst/>
            </a:prstGeom>
            <a:noFill/>
          </p:spPr>
        </p:pic>
        <p:pic>
          <p:nvPicPr>
            <p:cNvPr id="14" name="Picture 13" descr="PNG curved arrow right in transparent | Premium PNG - rawpixel">
              <a:extLst>
                <a:ext uri="{FF2B5EF4-FFF2-40B4-BE49-F238E27FC236}">
                  <a16:creationId xmlns:a16="http://schemas.microsoft.com/office/drawing/2014/main" id="{F4BF8EA4-9193-4CDB-44C2-B8052C544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65" t="29593" r="9376" b="27510"/>
            <a:stretch/>
          </p:blipFill>
          <p:spPr bwMode="auto">
            <a:xfrm rot="12367902" flipV="1">
              <a:off x="850605" y="4548675"/>
              <a:ext cx="1574165" cy="580390"/>
            </a:xfrm>
            <a:prstGeom prst="rect">
              <a:avLst/>
            </a:prstGeom>
            <a:noFill/>
          </p:spPr>
        </p:pic>
        <p:pic>
          <p:nvPicPr>
            <p:cNvPr id="15" name="Picture 14" descr="PNG curved arrow right in transparent | Premium PNG - rawpixel">
              <a:extLst>
                <a:ext uri="{FF2B5EF4-FFF2-40B4-BE49-F238E27FC236}">
                  <a16:creationId xmlns:a16="http://schemas.microsoft.com/office/drawing/2014/main" id="{F4BF8EA4-9193-4CDB-44C2-B8052C544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65" t="29593" r="9376" b="27510"/>
            <a:stretch/>
          </p:blipFill>
          <p:spPr bwMode="auto">
            <a:xfrm rot="18838952" flipV="1">
              <a:off x="78696" y="600392"/>
              <a:ext cx="1902460" cy="701675"/>
            </a:xfrm>
            <a:prstGeom prst="rect">
              <a:avLst/>
            </a:prstGeom>
            <a:noFill/>
          </p:spPr>
        </p:pic>
      </p:grpSp>
      <p:sp>
        <p:nvSpPr>
          <p:cNvPr id="20" name="Text Box 2">
            <a:extLst>
              <a:ext uri="{FF2B5EF4-FFF2-40B4-BE49-F238E27FC236}">
                <a16:creationId xmlns:a16="http://schemas.microsoft.com/office/drawing/2014/main" id="{B115153D-D761-B7FB-1A59-AC2A2E90C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6235" y="1259074"/>
            <a:ext cx="1838325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 thoughts</a:t>
            </a:r>
            <a:r>
              <a:rPr lang="en-GB" sz="1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2">
            <a:extLst>
              <a:ext uri="{FF2B5EF4-FFF2-40B4-BE49-F238E27FC236}">
                <a16:creationId xmlns:a16="http://schemas.microsoft.com/office/drawing/2014/main" id="{E7EB4645-88BA-72A8-9529-8EE0A9BF4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5388" y="2993662"/>
            <a:ext cx="1838325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 body</a:t>
            </a:r>
            <a:r>
              <a:rPr lang="en-GB" sz="1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2">
            <a:extLst>
              <a:ext uri="{FF2B5EF4-FFF2-40B4-BE49-F238E27FC236}">
                <a16:creationId xmlns:a16="http://schemas.microsoft.com/office/drawing/2014/main" id="{70E3A1D2-6B63-8CAE-544C-95F14ECE1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7031" y="4909792"/>
            <a:ext cx="1838325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 feelings</a:t>
            </a:r>
            <a:r>
              <a:rPr lang="en-GB" sz="1100" b="1" kern="1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GB" sz="11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19860A27-E561-65AE-9D8E-3FB1547E7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21" y="3245219"/>
            <a:ext cx="1838325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 behaviour</a:t>
            </a:r>
            <a:r>
              <a:rPr lang="en-GB" sz="1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397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56F72E-B4D9-DCB7-F725-375E4ECCB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ogo&#10;&#10;Description automatically generated">
            <a:extLst>
              <a:ext uri="{FF2B5EF4-FFF2-40B4-BE49-F238E27FC236}">
                <a16:creationId xmlns:a16="http://schemas.microsoft.com/office/drawing/2014/main" id="{834396AE-C1DC-9F13-F237-F72870B4FB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59250864-4370-B81A-280B-7A1E3FFBC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165299"/>
            <a:ext cx="6151291" cy="978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kern="10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can I feel better when this happens?</a:t>
            </a:r>
            <a:endParaRPr lang="en-GB" sz="11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839FECB1-318D-6F83-CBE6-6F5A31A28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971" y="1497012"/>
            <a:ext cx="7172960" cy="124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When we notice ourselves becoming anxious, it can help us feel better if we can learn how to</a:t>
            </a:r>
            <a:r>
              <a:rPr lang="en-GB" sz="12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turn our alarm off!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737E776-75FB-1DE4-A990-E1A719CFB6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518" y="2364875"/>
            <a:ext cx="492478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easiest and quickest way to do this, is by learning to</a:t>
            </a:r>
            <a:r>
              <a:rPr lang="en-GB" sz="12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kern="100" dirty="0">
                <a:solidFill>
                  <a:srgbClr val="00B05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control our physical symptoms!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Let</a:t>
            </a:r>
            <a:r>
              <a:rPr lang="en-GB" sz="1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GB" sz="1400" b="1" kern="100" dirty="0"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 look at some strategies and techniques that can help us!</a:t>
            </a:r>
            <a:endParaRPr lang="en-GB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Body Maps and Emotion Colour Wheel | Blossom Ireland">
            <a:extLst>
              <a:ext uri="{FF2B5EF4-FFF2-40B4-BE49-F238E27FC236}">
                <a16:creationId xmlns:a16="http://schemas.microsoft.com/office/drawing/2014/main" id="{1FE299EF-B899-C55F-B729-7ABDF0D5316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5" r="14198" b="10810"/>
          <a:stretch/>
        </p:blipFill>
        <p:spPr bwMode="auto">
          <a:xfrm>
            <a:off x="5609894" y="2119630"/>
            <a:ext cx="1528445" cy="2618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Electric Switch Stock Illustration - Download Image Now - Switch, Off -  Single Word, Illustration - iStock">
            <a:extLst>
              <a:ext uri="{FF2B5EF4-FFF2-40B4-BE49-F238E27FC236}">
                <a16:creationId xmlns:a16="http://schemas.microsoft.com/office/drawing/2014/main" id="{07FEB1FE-E221-C0B2-4B41-27AEB0A9C7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736" y="3014345"/>
            <a:ext cx="580390" cy="8293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7366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483CD5-BBEC-5FAA-181D-89570C6F4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71" y="188640"/>
            <a:ext cx="177934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ogo&#10;&#10;Description automatically generated">
            <a:extLst>
              <a:ext uri="{FF2B5EF4-FFF2-40B4-BE49-F238E27FC236}">
                <a16:creationId xmlns:a16="http://schemas.microsoft.com/office/drawing/2014/main" id="{7C34AFD1-9092-0875-DAD7-120CB10FEF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0" b="10482"/>
          <a:stretch/>
        </p:blipFill>
        <p:spPr bwMode="auto">
          <a:xfrm>
            <a:off x="0" y="110198"/>
            <a:ext cx="1826819" cy="97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6878EAA4-AED6-1F2A-AD83-3D5257DFF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227" y="181262"/>
            <a:ext cx="5503644" cy="124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kern="100">
                <a:solidFill>
                  <a:srgbClr val="0070C0"/>
                </a:solidFill>
                <a:effectLst/>
                <a:latin typeface="Agent Orange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can I feel better when this happens?</a:t>
            </a:r>
            <a:endParaRPr lang="en-GB" sz="11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19AE8130-1146-44DB-1387-F7C9A8828F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996" t="34551" r="68034" b="39349"/>
          <a:stretch/>
        </p:blipFill>
        <p:spPr bwMode="auto">
          <a:xfrm>
            <a:off x="147115" y="2060848"/>
            <a:ext cx="1838960" cy="21469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FE106876-B3A2-879F-421A-F2A1A08E12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791" t="34579" r="53515" b="40020"/>
          <a:stretch/>
        </p:blipFill>
        <p:spPr bwMode="auto">
          <a:xfrm>
            <a:off x="2225036" y="1547200"/>
            <a:ext cx="1881505" cy="21818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E1F719C8-B7CD-7DAC-0ACD-7811E7A9B20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91" t="36935" r="53437" b="32989"/>
          <a:stretch/>
        </p:blipFill>
        <p:spPr bwMode="auto">
          <a:xfrm>
            <a:off x="4345766" y="1501480"/>
            <a:ext cx="1620520" cy="2227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6974AF79-FEDA-45C4-70A7-03CFD299430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7498" t="37173" r="37998" b="36988"/>
          <a:stretch/>
        </p:blipFill>
        <p:spPr bwMode="auto">
          <a:xfrm>
            <a:off x="6444208" y="1844824"/>
            <a:ext cx="1938020" cy="21583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78AD022E-761E-B6A2-CD12-29EF117784C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081" t="70601" r="68022" b="7502"/>
          <a:stretch/>
        </p:blipFill>
        <p:spPr bwMode="auto">
          <a:xfrm>
            <a:off x="3347864" y="3873450"/>
            <a:ext cx="1995805" cy="1964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83054258"/>
      </p:ext>
    </p:extLst>
  </p:cSld>
  <p:clrMapOvr>
    <a:masterClrMapping/>
  </p:clrMapOvr>
</p:sld>
</file>

<file path=ppt/theme/theme1.xml><?xml version="1.0" encoding="utf-8"?>
<a:theme xmlns:a="http://schemas.openxmlformats.org/drawingml/2006/main" name="CYPS Presentation - April 2015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5832</TotalTime>
  <Words>675</Words>
  <Application>Microsoft Office PowerPoint</Application>
  <PresentationFormat>On-screen Show (4:3)</PresentationFormat>
  <Paragraphs>96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Agent Orange</vt:lpstr>
      <vt:lpstr>Arial</vt:lpstr>
      <vt:lpstr>Calibri</vt:lpstr>
      <vt:lpstr>Comic Sans MS</vt:lpstr>
      <vt:lpstr>Times New Roman</vt:lpstr>
      <vt:lpstr>CYPS Presentation - April 2015</vt:lpstr>
      <vt:lpstr>PowerPoint Presentation</vt:lpstr>
      <vt:lpstr>PowerPoint Presentation</vt:lpstr>
      <vt:lpstr>Let’s talk Anxiety! </vt:lpstr>
      <vt:lpstr>What is anxiety?</vt:lpstr>
      <vt:lpstr>What is anxiety?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Kirstie Flack</dc:creator>
  <cp:lastModifiedBy>Head at Holywell Primary</cp:lastModifiedBy>
  <cp:revision>104</cp:revision>
  <dcterms:created xsi:type="dcterms:W3CDTF">2018-02-09T09:06:38Z</dcterms:created>
  <dcterms:modified xsi:type="dcterms:W3CDTF">2024-01-21T17:21:53Z</dcterms:modified>
</cp:coreProperties>
</file>